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8" r:id="rId4"/>
    <p:sldId id="266" r:id="rId5"/>
    <p:sldId id="258" r:id="rId6"/>
    <p:sldId id="264" r:id="rId7"/>
    <p:sldId id="265" r:id="rId8"/>
    <p:sldId id="259" r:id="rId9"/>
    <p:sldId id="260" r:id="rId10"/>
    <p:sldId id="261" r:id="rId11"/>
    <p:sldId id="262" r:id="rId12"/>
    <p:sldId id="263" r:id="rId13"/>
  </p:sldIdLst>
  <p:sldSz cx="12192000" cy="6858000"/>
  <p:notesSz cx="6858000" cy="9144000"/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78"/>
    <p:restoredTop sz="94663"/>
  </p:normalViewPr>
  <p:slideViewPr>
    <p:cSldViewPr snapToGrid="0">
      <p:cViewPr varScale="1">
        <p:scale>
          <a:sx n="135" d="100"/>
          <a:sy n="135" d="100"/>
        </p:scale>
        <p:origin x="200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eg>
</file>

<file path=ppt/media/image3.png>
</file>

<file path=ppt/media/image4.jpe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DF501-399F-9E72-A2AC-2C3B070086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ADDBC9-B49D-EC07-A14C-05808ECA1E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F46BD8-F8EC-A706-7395-E6BBE6A73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856D8-9AD7-A147-8B33-F2082B35A54F}" type="datetimeFigureOut">
              <a:rPr lang="en-RU" smtClean="0"/>
              <a:t>19.12.2023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C5D04-CD27-6AF1-8863-44562BF79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03A78E-817B-BD50-A45B-414095B6D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40BAF-2916-1F40-BADC-641A18079BF2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597824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FFA42-337D-AC25-5110-EEBAF587E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B56861-45DF-3ABE-D581-464D223C65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5529E6-7FF4-AF8C-74C2-7286F7727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856D8-9AD7-A147-8B33-F2082B35A54F}" type="datetimeFigureOut">
              <a:rPr lang="en-RU" smtClean="0"/>
              <a:t>19.12.2023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B2CB8B-5EEE-D626-C23D-72B2B7CC6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8C50C0-9C0B-13DF-08E1-EA7305066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40BAF-2916-1F40-BADC-641A18079BF2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4292487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67E217-2E8B-11C4-407E-A7AC51B00A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D316F7-8B6C-E73A-8182-B236613C89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E696F3-5A1A-BC27-968A-8CE07F3D0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856D8-9AD7-A147-8B33-F2082B35A54F}" type="datetimeFigureOut">
              <a:rPr lang="en-RU" smtClean="0"/>
              <a:t>19.12.2023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75104-889A-63AF-AC3F-4BF238EAD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4BA64-E571-C537-0FDF-CDA9799E2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40BAF-2916-1F40-BADC-641A18079BF2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81679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5E07D-A569-13C2-7FCE-F24F0FDCB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76E68-0453-DF35-E0B6-19B275AC0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E1CB2-4DA9-BD8D-FFEB-F740D2168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856D8-9AD7-A147-8B33-F2082B35A54F}" type="datetimeFigureOut">
              <a:rPr lang="en-RU" smtClean="0"/>
              <a:t>19.12.2023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BF2EF1-E9BE-B890-1E38-C2D849452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4FA258-5BE9-D8D2-2E10-05E9C7597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40BAF-2916-1F40-BADC-641A18079BF2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950222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C37C0-9DD0-FC0D-0A71-CA183B535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6ADFA-E658-F0BA-17EC-513CA9C8AB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75E786-D8D0-3518-111F-7248C17D4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856D8-9AD7-A147-8B33-F2082B35A54F}" type="datetimeFigureOut">
              <a:rPr lang="en-RU" smtClean="0"/>
              <a:t>19.12.2023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EC412F-2F0D-92A3-5FAA-4814313DF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7E5F9-76BE-0F17-C849-2D02664C3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40BAF-2916-1F40-BADC-641A18079BF2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286041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3AA72-175F-F73C-B724-A483D22FC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47523-7750-B22F-102E-DED11E617E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8E6C6F-4384-DF1F-4DE2-901368944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9A44AC-8498-997A-A9F6-04D9EC103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856D8-9AD7-A147-8B33-F2082B35A54F}" type="datetimeFigureOut">
              <a:rPr lang="en-RU" smtClean="0"/>
              <a:t>19.12.2023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1CFF0F-D2CB-4414-9AFE-8F7F914CD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F8321C-AB1B-91C9-D4A3-C652E4525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40BAF-2916-1F40-BADC-641A18079BF2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25075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6829A-B2DA-979B-7905-06559EB54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08183-A534-E03D-7339-AD35A4DC0B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8E2855-CF56-C889-487C-8D7271D197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2FD567-CD98-106E-DD48-AA54041763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5DB045-4970-BE9C-0E50-3F9CF9EDEF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7A526F-9A8E-BFCD-44BA-DE5B98D0E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856D8-9AD7-A147-8B33-F2082B35A54F}" type="datetimeFigureOut">
              <a:rPr lang="en-RU" smtClean="0"/>
              <a:t>19.12.2023</a:t>
            </a:fld>
            <a:endParaRPr lang="en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B44F90-F5FF-FD7A-4B7F-B8D20B0AC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767122-C192-F420-FE40-3A9FA33D1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40BAF-2916-1F40-BADC-641A18079BF2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037475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EE960-14A0-6C87-BB6C-BDAC8E387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BD4E48-7457-C0D6-1928-7535C2794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856D8-9AD7-A147-8B33-F2082B35A54F}" type="datetimeFigureOut">
              <a:rPr lang="en-RU" smtClean="0"/>
              <a:t>19.12.2023</a:t>
            </a:fld>
            <a:endParaRPr lang="en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246F39-0F14-3CE1-7D47-FEF64F23B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E3870C-D345-1E9D-B599-98257D54E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40BAF-2916-1F40-BADC-641A18079BF2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081036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CFAD6C-D98C-2715-D5A8-01F29AB8D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856D8-9AD7-A147-8B33-F2082B35A54F}" type="datetimeFigureOut">
              <a:rPr lang="en-RU" smtClean="0"/>
              <a:t>19.12.2023</a:t>
            </a:fld>
            <a:endParaRPr lang="en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862BCE-5F58-410F-D26B-A7A3EE0E8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EF396-F5C2-93C1-2A7E-3F6670455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40BAF-2916-1F40-BADC-641A18079BF2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82719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99BEB-7C8C-4C37-88D8-3CDD92CCD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36FEB-C4FC-3EAA-C00D-5CF06CB0B4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10790B-3955-ADE4-FF42-C396437EC2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6EFA1E-F45F-175A-2C71-D563CB31A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856D8-9AD7-A147-8B33-F2082B35A54F}" type="datetimeFigureOut">
              <a:rPr lang="en-RU" smtClean="0"/>
              <a:t>19.12.2023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B61F9E-91A2-D630-5DF5-B2205B31C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0133BA-F87C-8954-4560-A6459F4D1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40BAF-2916-1F40-BADC-641A18079BF2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827638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36780-FA2B-E6C6-E9CA-3BBE304DF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38B3F1-4E4A-B820-9F42-5A1B9E95BA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5AD63E-0571-B9B2-A012-7E322FD9DA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57AD9A-B411-81FB-8D93-91830371F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856D8-9AD7-A147-8B33-F2082B35A54F}" type="datetimeFigureOut">
              <a:rPr lang="en-RU" smtClean="0"/>
              <a:t>19.12.2023</a:t>
            </a:fld>
            <a:endParaRPr lang="en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7BC0B4-D0B7-B54F-4D6A-FB257A775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7846D6-3D28-311C-A245-8EF9691BA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40BAF-2916-1F40-BADC-641A18079BF2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424683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745B14-EC88-09AA-CA50-5D53BA8AB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2572D2-9B11-FE4F-A18E-47CC5D6CF8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CE314-43D6-2704-FEBA-B4B307F705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1856D8-9AD7-A147-8B33-F2082B35A54F}" type="datetimeFigureOut">
              <a:rPr lang="en-RU" smtClean="0"/>
              <a:t>19.12.2023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5AB4F-767C-F6E8-5F9C-55D1A52891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B7B1DB-D772-EB50-7A67-E36E69F40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40BAF-2916-1F40-BADC-641A18079BF2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2983321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C1F1E52-74E4-5B25-0CAA-2DC6782F2991}"/>
              </a:ext>
            </a:extLst>
          </p:cNvPr>
          <p:cNvSpPr txBox="1">
            <a:spLocks/>
          </p:cNvSpPr>
          <p:nvPr/>
        </p:nvSpPr>
        <p:spPr>
          <a:xfrm>
            <a:off x="1524000" y="2182961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0" i="0" dirty="0">
                <a:effectLst/>
                <a:latin typeface="Arial" panose="020B0604020202020204" pitchFamily="34" charset="0"/>
              </a:rPr>
              <a:t>Проектирование программно-аппаратного комплекса</a:t>
            </a:r>
            <a:br>
              <a:rPr lang="ru-RU" dirty="0"/>
            </a:br>
            <a:r>
              <a:rPr lang="ru-RU" b="0" i="0" dirty="0">
                <a:effectLst/>
                <a:latin typeface="Arial" panose="020B0604020202020204" pitchFamily="34" charset="0"/>
              </a:rPr>
              <a:t>«Куб для визуализации трехмерного изображения»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F599734-CCA1-7E42-D712-D85D48252932}"/>
              </a:ext>
            </a:extLst>
          </p:cNvPr>
          <p:cNvSpPr txBox="1">
            <a:spLocks/>
          </p:cNvSpPr>
          <p:nvPr/>
        </p:nvSpPr>
        <p:spPr>
          <a:xfrm>
            <a:off x="1524000" y="4990703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Шпаковский П. А. ИУ7-53Б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Строганов Ю. В.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DD3A6B-DB89-7EE8-4970-CBC923E7EB24}"/>
              </a:ext>
            </a:extLst>
          </p:cNvPr>
          <p:cNvSpPr txBox="1"/>
          <p:nvPr/>
        </p:nvSpPr>
        <p:spPr>
          <a:xfrm>
            <a:off x="5655843" y="6025027"/>
            <a:ext cx="830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2023 г.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2C8207E-7CB2-69F8-A8A6-E426443C21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575" y="475597"/>
            <a:ext cx="1144850" cy="129353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2AF61E7-9E54-7D7D-4DB5-0082C69184CE}"/>
              </a:ext>
            </a:extLst>
          </p:cNvPr>
          <p:cNvSpPr txBox="1"/>
          <p:nvPr/>
        </p:nvSpPr>
        <p:spPr>
          <a:xfrm>
            <a:off x="951575" y="463641"/>
            <a:ext cx="1023882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Министерство науки и высшего образования Российской Федерации</a:t>
            </a:r>
            <a:endParaRPr lang="en-US" sz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spcAft>
                <a:spcPts val="600"/>
              </a:spcAft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Федеральное государственное бюджетное образовательное учреждение высшего образования</a:t>
            </a:r>
            <a:endParaRPr lang="en-US" sz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spcAft>
                <a:spcPts val="600"/>
              </a:spcAft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«Московский государственный технический университет</a:t>
            </a:r>
            <a:r>
              <a:rPr lang="en-US" sz="1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имени Н.Э. Баумана</a:t>
            </a:r>
            <a:endParaRPr lang="en-US" sz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spcAft>
                <a:spcPts val="600"/>
              </a:spcAft>
            </a:pPr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(национальный исследовательский университет)»</a:t>
            </a:r>
            <a:endParaRPr lang="en-US" sz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ru-RU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(МГТУ им. Н.Э. Баумана)</a:t>
            </a:r>
            <a:r>
              <a:rPr lang="en-US" sz="1200" dirty="0">
                <a:effectLst/>
                <a:latin typeface="Times New Roman" panose="02020603050405020304" pitchFamily="18" charset="0"/>
              </a:rPr>
              <a:t> </a:t>
            </a:r>
            <a:endParaRPr lang="en-US" sz="1200" dirty="0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352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F2737-D008-490B-47D1-DE60AC7D2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717"/>
            <a:ext cx="10515600" cy="1325563"/>
          </a:xfrm>
        </p:spPr>
        <p:txBody>
          <a:bodyPr/>
          <a:lstStyle/>
          <a:p>
            <a:r>
              <a:rPr lang="ru-RU" b="1" dirty="0"/>
              <a:t>Пример работы программно-аппаратного комплекса</a:t>
            </a:r>
            <a:endParaRPr lang="en-RU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6B3566-790C-5E73-C04C-A56AF66D8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5425" y="1504302"/>
            <a:ext cx="6901149" cy="517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95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AF276-A49B-7923-5EEC-86580D554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-104662"/>
            <a:ext cx="10515600" cy="1325563"/>
          </a:xfrm>
        </p:spPr>
        <p:txBody>
          <a:bodyPr/>
          <a:lstStyle/>
          <a:p>
            <a:r>
              <a:rPr lang="ru-RU" b="1" dirty="0"/>
              <a:t>Пример консольного интерфейса</a:t>
            </a:r>
            <a:endParaRPr lang="en-RU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1FFDB6-8970-CA09-0AB4-9EBC293024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784" y="1107976"/>
            <a:ext cx="9246432" cy="530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6781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4518E-AAD3-997E-3492-2EED6E35A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90771"/>
            <a:ext cx="10515600" cy="1325563"/>
          </a:xfrm>
        </p:spPr>
        <p:txBody>
          <a:bodyPr/>
          <a:lstStyle/>
          <a:p>
            <a:r>
              <a:rPr lang="ru-RU" b="1" dirty="0"/>
              <a:t>Заключение</a:t>
            </a:r>
            <a:endParaRPr lang="en-RU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EE327-4C96-CF8C-8A81-29E323741C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8234"/>
            <a:ext cx="10515600" cy="541142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b="0" i="0" dirty="0">
                <a:effectLst/>
                <a:latin typeface="Arial" panose="020B0604020202020204" pitchFamily="34" charset="0"/>
              </a:rPr>
              <a:t>В ходе выполнения курсовой работы были решены следующие</a:t>
            </a:r>
            <a:r>
              <a:rPr lang="en-US" b="0" i="0" dirty="0">
                <a:effectLst/>
                <a:latin typeface="Arial" panose="020B0604020202020204" pitchFamily="34" charset="0"/>
              </a:rPr>
              <a:t> </a:t>
            </a:r>
            <a:r>
              <a:rPr lang="ru-RU" b="0" i="0" dirty="0">
                <a:effectLst/>
                <a:latin typeface="Arial" panose="020B0604020202020204" pitchFamily="34" charset="0"/>
              </a:rPr>
              <a:t>задачи:</a:t>
            </a:r>
            <a:endParaRPr lang="en-US" b="0" i="0" dirty="0">
              <a:effectLst/>
              <a:latin typeface="Arial" panose="020B0604020202020204" pitchFamily="34" charset="0"/>
            </a:endParaRPr>
          </a:p>
          <a:p>
            <a:pPr algn="just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</a:t>
            </a:r>
            <a:r>
              <a:rPr lang="ru-RU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роанализирована предметная область; </a:t>
            </a:r>
          </a:p>
          <a:p>
            <a:pPr algn="just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р</a:t>
            </a:r>
            <a:r>
              <a:rPr lang="ru-RU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азработаны и модифицированы алгоритмы визуализации </a:t>
            </a:r>
            <a:r>
              <a:rPr lang="ru-RU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трехмернои</a:t>
            </a:r>
            <a:r>
              <a:rPr lang="ru-RU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̆ сцены с учетом аппаратных особенностей платформы</a:t>
            </a:r>
            <a:r>
              <a:rPr lang="en-GB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  <a:endParaRPr lang="ru-RU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ru-RU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реализованы разработанные алгоритмы визуализации </a:t>
            </a:r>
            <a:r>
              <a:rPr lang="ru-RU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трехмернои</a:t>
            </a:r>
            <a:r>
              <a:rPr lang="ru-RU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̆ сцены; </a:t>
            </a:r>
          </a:p>
          <a:p>
            <a:pPr algn="just"/>
            <a:r>
              <a:rPr lang="ru-RU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исследован реализованный программно-аппаратный комплекс</a:t>
            </a:r>
            <a:r>
              <a:rPr lang="en-GB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marL="0" indent="0">
              <a:buNone/>
            </a:pPr>
            <a:r>
              <a:rPr lang="ru-RU" b="0" i="0" dirty="0">
                <a:effectLst/>
                <a:latin typeface="Arial" panose="020B0604020202020204" pitchFamily="34" charset="0"/>
              </a:rPr>
              <a:t>Однако в ходе выполнения работы цель была достигнута частично. В силу возникших проблем с недостатком питания для разработанного макета, количество экраном было сокращено до двух.</a:t>
            </a:r>
            <a:endParaRPr lang="en-US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85108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DF13A-1611-F5AA-AF48-E50BC40CD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Цель и задачи</a:t>
            </a:r>
            <a:endParaRPr lang="en-RU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4CFAD-D527-898B-BB03-411530D91E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28563"/>
          </a:xfrm>
        </p:spPr>
        <p:txBody>
          <a:bodyPr>
            <a:normAutofit fontScale="92500" lnSpcReduction="10000"/>
          </a:bodyPr>
          <a:lstStyle/>
          <a:p>
            <a:pPr marL="0" indent="0" algn="just" rtl="0">
              <a:buNone/>
            </a:pPr>
            <a:r>
              <a:rPr lang="ru-RU" b="0" i="0" dirty="0">
                <a:effectLst/>
                <a:latin typeface="Arial" panose="020B0604020202020204" pitchFamily="34" charset="0"/>
              </a:rPr>
              <a:t>Цель работы – спроектировать программно-аппаратный комплекс для построения моделей трехмерных объектов с использованием микроконтроллера, а также разработать макет устройства с шестью </a:t>
            </a:r>
            <a:r>
              <a:rPr lang="ru-RU" dirty="0">
                <a:latin typeface="Arial" panose="020B0604020202020204" pitchFamily="34" charset="0"/>
              </a:rPr>
              <a:t>экранами.</a:t>
            </a:r>
            <a:endParaRPr lang="ru-RU" b="0" i="0" dirty="0">
              <a:effectLst/>
              <a:latin typeface="Arial" panose="020B0604020202020204" pitchFamily="34" charset="0"/>
            </a:endParaRPr>
          </a:p>
          <a:p>
            <a:pPr marL="0" indent="0" algn="just" rtl="0">
              <a:buNone/>
            </a:pPr>
            <a:r>
              <a:rPr lang="ru-RU" b="0" i="0" dirty="0">
                <a:effectLst/>
                <a:latin typeface="Arial" panose="020B0604020202020204" pitchFamily="34" charset="0"/>
              </a:rPr>
              <a:t>Чтобы достичь поставленной цели, требуется решить следующие задачи:</a:t>
            </a:r>
            <a:endParaRPr lang="en-US" b="0" i="0" dirty="0">
              <a:effectLst/>
              <a:latin typeface="Arial" panose="020B0604020202020204" pitchFamily="34" charset="0"/>
            </a:endParaRPr>
          </a:p>
          <a:p>
            <a:pPr algn="just"/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</a:t>
            </a:r>
            <a:r>
              <a:rPr lang="ru-RU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роанализировать предметную область; </a:t>
            </a:r>
          </a:p>
          <a:p>
            <a:pPr algn="just"/>
            <a:r>
              <a:rPr lang="ru-RU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разработать алгоритмы визуализации </a:t>
            </a:r>
            <a:r>
              <a:rPr lang="ru-RU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трехмернои</a:t>
            </a:r>
            <a:r>
              <a:rPr lang="ru-RU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̆ сцены с учетом аппаратных особенностей платформы</a:t>
            </a:r>
            <a:r>
              <a:rPr lang="en-GB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  <a:endParaRPr lang="ru-RU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ru-RU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реализовать разработанные алгоритмы визуализации </a:t>
            </a:r>
            <a:r>
              <a:rPr lang="ru-RU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трехмернои</a:t>
            </a:r>
            <a:r>
              <a:rPr lang="ru-RU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̆ сцены; </a:t>
            </a:r>
          </a:p>
          <a:p>
            <a:pPr algn="just"/>
            <a:r>
              <a:rPr lang="ru-RU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исследовать разработанный программно-аппаратный комплекс</a:t>
            </a:r>
            <a:r>
              <a:rPr lang="en-GB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636164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19423-8663-E221-452D-8F2038821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617"/>
            <a:ext cx="10515600" cy="1325563"/>
          </a:xfrm>
        </p:spPr>
        <p:txBody>
          <a:bodyPr>
            <a:normAutofit/>
          </a:bodyPr>
          <a:lstStyle/>
          <a:p>
            <a:pPr algn="l" rtl="0"/>
            <a:r>
              <a:rPr lang="ru-RU" i="0" dirty="0">
                <a:effectLst/>
                <a:latin typeface="Arial" panose="020B0604020202020204" pitchFamily="34" charset="0"/>
              </a:rPr>
              <a:t>Функциональная схема программно-аппаратного комплекса </a:t>
            </a:r>
            <a:r>
              <a:rPr lang="ru-RU" dirty="0">
                <a:effectLst/>
                <a:latin typeface="Arial" panose="020B0604020202020204" pitchFamily="34" charset="0"/>
              </a:rPr>
              <a:t>уровня </a:t>
            </a:r>
            <a:r>
              <a:rPr lang="en-GB" dirty="0">
                <a:effectLst/>
                <a:latin typeface="Arial" panose="020B0604020202020204" pitchFamily="34" charset="0"/>
              </a:rPr>
              <a:t>A0</a:t>
            </a:r>
            <a:endParaRPr lang="en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28A3FF-43B6-216A-BBA0-9DE47B87A4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97"/>
          <a:stretch/>
        </p:blipFill>
        <p:spPr>
          <a:xfrm>
            <a:off x="1774080" y="1442301"/>
            <a:ext cx="8643840" cy="5109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599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9F228-1E22-EA7C-6EB7-B807EE3D6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4785"/>
            <a:ext cx="10515600" cy="1325563"/>
          </a:xfrm>
        </p:spPr>
        <p:txBody>
          <a:bodyPr/>
          <a:lstStyle/>
          <a:p>
            <a:r>
              <a:rPr lang="ru-RU" b="1" dirty="0"/>
              <a:t>Аппаратная платформа</a:t>
            </a:r>
            <a:endParaRPr lang="en-RU" b="1" dirty="0"/>
          </a:p>
        </p:txBody>
      </p:sp>
      <p:pic>
        <p:nvPicPr>
          <p:cNvPr id="4104" name="Picture 8" descr="Buy a Raspberry Pi Pico – Raspberry Pi">
            <a:extLst>
              <a:ext uri="{FF2B5EF4-FFF2-40B4-BE49-F238E27FC236}">
                <a16:creationId xmlns:a16="http://schemas.microsoft.com/office/drawing/2014/main" id="{84AFBCCA-C3BB-CE36-E228-E666224B57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569"/>
          <a:stretch/>
        </p:blipFill>
        <p:spPr bwMode="auto">
          <a:xfrm>
            <a:off x="0" y="670438"/>
            <a:ext cx="4153359" cy="587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TECNOIOT 1.3 inch IPS HD TFT ST7789 Drive IC 240 * 240 Full Color LCD  Display Module : Amazon.co.uk: Computers &amp; Accessories">
            <a:extLst>
              <a:ext uri="{FF2B5EF4-FFF2-40B4-BE49-F238E27FC236}">
                <a16:creationId xmlns:a16="http://schemas.microsoft.com/office/drawing/2014/main" id="{2E430592-19E4-E599-4D8E-DB221136CE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967782">
            <a:off x="4616067" y="1701705"/>
            <a:ext cx="2756091" cy="2789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E79E434-B66D-EB98-71C3-93652ECEB1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440" y="1477485"/>
            <a:ext cx="4897954" cy="5518223"/>
          </a:xfrm>
        </p:spPr>
        <p:txBody>
          <a:bodyPr>
            <a:normAutofit/>
          </a:bodyPr>
          <a:lstStyle/>
          <a:p>
            <a:pPr marL="0" indent="0" rtl="0">
              <a:buNone/>
            </a:pPr>
            <a:r>
              <a:rPr lang="ru-RU" sz="2000" dirty="0"/>
              <a:t>В данной работе используется микроконтроллер </a:t>
            </a:r>
            <a:r>
              <a:rPr lang="en-US" sz="2000" dirty="0"/>
              <a:t>RP2040</a:t>
            </a:r>
            <a:r>
              <a:rPr lang="ru-RU" sz="2000" dirty="0"/>
              <a:t>, оснащенный процессором семейства </a:t>
            </a:r>
            <a:r>
              <a:rPr lang="en-US" sz="2000" dirty="0"/>
              <a:t>ARM Cortex-M0</a:t>
            </a:r>
            <a:r>
              <a:rPr lang="ru-RU" sz="2000" dirty="0"/>
              <a:t>+</a:t>
            </a:r>
            <a:r>
              <a:rPr lang="en-US" sz="2000" dirty="0"/>
              <a:t> </a:t>
            </a:r>
            <a:r>
              <a:rPr lang="ru-RU" sz="2000" dirty="0"/>
              <a:t>и отладочная плата </a:t>
            </a:r>
            <a:r>
              <a:rPr lang="en-US" sz="2000" dirty="0"/>
              <a:t>Raspberry Pi Pico</a:t>
            </a:r>
            <a:r>
              <a:rPr lang="ru-RU" sz="2000" dirty="0"/>
              <a:t>.</a:t>
            </a:r>
          </a:p>
          <a:p>
            <a:pPr marL="0" indent="0" rtl="0">
              <a:buNone/>
            </a:pPr>
            <a:r>
              <a:rPr lang="ru-RU" sz="2000" dirty="0"/>
              <a:t>Характеристики:</a:t>
            </a:r>
          </a:p>
          <a:p>
            <a:r>
              <a:rPr lang="ru-RU" sz="2000" b="0" i="0" dirty="0">
                <a:effectLst/>
                <a:latin typeface="Arial" panose="020B0604020202020204" pitchFamily="34" charset="0"/>
              </a:rPr>
              <a:t>тактовая частота процессора 133 МГц;</a:t>
            </a:r>
          </a:p>
          <a:p>
            <a:r>
              <a:rPr lang="ru-RU" sz="2000" b="0" i="0" dirty="0">
                <a:effectLst/>
                <a:latin typeface="Arial" panose="020B0604020202020204" pitchFamily="34" charset="0"/>
              </a:rPr>
              <a:t>объем оперативной памяти 264 Кб;</a:t>
            </a:r>
          </a:p>
          <a:p>
            <a:r>
              <a:rPr lang="ru-RU" sz="2000" b="0" i="0" dirty="0">
                <a:effectLst/>
                <a:latin typeface="Arial" panose="020B0604020202020204" pitchFamily="34" charset="0"/>
              </a:rPr>
              <a:t>объем постоянной памяти 2 Мб;</a:t>
            </a:r>
          </a:p>
          <a:p>
            <a:r>
              <a:rPr lang="ru-RU" sz="2000" b="0" i="0" dirty="0">
                <a:effectLst/>
                <a:latin typeface="Arial" panose="020B0604020202020204" pitchFamily="34" charset="0"/>
              </a:rPr>
              <a:t>частота шины </a:t>
            </a:r>
            <a:r>
              <a:rPr lang="en-GB" sz="2000" b="0" i="0" dirty="0">
                <a:effectLst/>
                <a:latin typeface="Arial" panose="020B0604020202020204" pitchFamily="34" charset="0"/>
              </a:rPr>
              <a:t>SPI 40 </a:t>
            </a:r>
            <a:r>
              <a:rPr lang="ru-RU" sz="2000" b="0" i="0" dirty="0">
                <a:effectLst/>
                <a:latin typeface="Arial" panose="020B0604020202020204" pitchFamily="34" charset="0"/>
              </a:rPr>
              <a:t>МГц;</a:t>
            </a:r>
          </a:p>
          <a:p>
            <a:r>
              <a:rPr lang="ru-RU" sz="2000" b="0" i="0" dirty="0">
                <a:effectLst/>
                <a:latin typeface="Arial" panose="020B0604020202020204" pitchFamily="34" charset="0"/>
              </a:rPr>
              <a:t>наличие встроенного контроллера </a:t>
            </a:r>
            <a:r>
              <a:rPr lang="en-GB" sz="2000" b="0" i="0" dirty="0">
                <a:effectLst/>
                <a:latin typeface="Arial" panose="020B0604020202020204" pitchFamily="34" charset="0"/>
              </a:rPr>
              <a:t>DMA</a:t>
            </a:r>
            <a:r>
              <a:rPr lang="ru-RU" sz="2000" b="0" i="0" dirty="0">
                <a:effectLst/>
                <a:latin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r>
              <a:rPr lang="ru-RU" sz="2000" dirty="0">
                <a:latin typeface="Arial" panose="020B0604020202020204" pitchFamily="34" charset="0"/>
              </a:rPr>
              <a:t>Также используются 2 </a:t>
            </a:r>
            <a:r>
              <a:rPr lang="en-US" sz="2000" dirty="0">
                <a:latin typeface="Arial" panose="020B0604020202020204" pitchFamily="34" charset="0"/>
              </a:rPr>
              <a:t>SPI </a:t>
            </a:r>
            <a:r>
              <a:rPr lang="ru-RU" sz="2000" dirty="0">
                <a:latin typeface="Arial" panose="020B0604020202020204" pitchFamily="34" charset="0"/>
              </a:rPr>
              <a:t>дисплея с разрешением 240х240 пикселов с контроллером дисплея </a:t>
            </a:r>
            <a:r>
              <a:rPr lang="en-US" sz="2000" dirty="0">
                <a:latin typeface="Arial" panose="020B0604020202020204" pitchFamily="34" charset="0"/>
              </a:rPr>
              <a:t>ST7789.</a:t>
            </a:r>
            <a:endParaRPr lang="ru-RU" sz="20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5783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D12E9-0149-3B1D-2831-FB38A4AE1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7763"/>
            <a:ext cx="10515600" cy="1325563"/>
          </a:xfrm>
        </p:spPr>
        <p:txBody>
          <a:bodyPr/>
          <a:lstStyle/>
          <a:p>
            <a:r>
              <a:rPr lang="ru-RU" b="1" dirty="0"/>
              <a:t>Алгоритмы удаления невидимых поверхностей</a:t>
            </a:r>
            <a:endParaRPr lang="en-RU" b="1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F20EB50-D12A-2FCE-441D-876DE0B631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437343"/>
              </p:ext>
            </p:extLst>
          </p:nvPr>
        </p:nvGraphicFramePr>
        <p:xfrm>
          <a:off x="1262668" y="1596356"/>
          <a:ext cx="9666664" cy="50654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2663">
                  <a:extLst>
                    <a:ext uri="{9D8B030D-6E8A-4147-A177-3AD203B41FA5}">
                      <a16:colId xmlns:a16="http://schemas.microsoft.com/office/drawing/2014/main" val="112031515"/>
                    </a:ext>
                  </a:extLst>
                </a:gridCol>
                <a:gridCol w="1980669">
                  <a:extLst>
                    <a:ext uri="{9D8B030D-6E8A-4147-A177-3AD203B41FA5}">
                      <a16:colId xmlns:a16="http://schemas.microsoft.com/office/drawing/2014/main" val="693701984"/>
                    </a:ext>
                  </a:extLst>
                </a:gridCol>
                <a:gridCol w="2416666">
                  <a:extLst>
                    <a:ext uri="{9D8B030D-6E8A-4147-A177-3AD203B41FA5}">
                      <a16:colId xmlns:a16="http://schemas.microsoft.com/office/drawing/2014/main" val="3406618216"/>
                    </a:ext>
                  </a:extLst>
                </a:gridCol>
                <a:gridCol w="2416666">
                  <a:extLst>
                    <a:ext uri="{9D8B030D-6E8A-4147-A177-3AD203B41FA5}">
                      <a16:colId xmlns:a16="http://schemas.microsoft.com/office/drawing/2014/main" val="1509580824"/>
                    </a:ext>
                  </a:extLst>
                </a:gridCol>
              </a:tblGrid>
              <a:tr h="626101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Алгоритм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Быстродействие</a:t>
                      </a:r>
                      <a:endParaRPr lang="en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Потребность небольшого объема дополнительной памяти</a:t>
                      </a:r>
                      <a:endParaRPr lang="en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Возможность улучшения за счет аппаратных особенностей</a:t>
                      </a:r>
                      <a:endParaRPr lang="en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4023028"/>
                  </a:ext>
                </a:extLst>
              </a:tr>
              <a:tr h="626101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Алгоритм Робертса</a:t>
                      </a:r>
                      <a:endParaRPr lang="en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/>
                        <a:t>-</a:t>
                      </a:r>
                      <a:endParaRPr lang="en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/>
                        <a:t>+</a:t>
                      </a:r>
                      <a:endParaRPr lang="en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/>
                        <a:t>-</a:t>
                      </a:r>
                      <a:endParaRPr lang="en-R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7815777"/>
                  </a:ext>
                </a:extLst>
              </a:tr>
              <a:tr h="1543811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Алгоритм, использующий </a:t>
                      </a:r>
                    </a:p>
                    <a:p>
                      <a:pPr algn="ctr"/>
                      <a:r>
                        <a:rPr lang="en-US" dirty="0"/>
                        <a:t>Z-</a:t>
                      </a:r>
                      <a:r>
                        <a:rPr lang="ru-RU" dirty="0"/>
                        <a:t>буфер</a:t>
                      </a:r>
                      <a:endParaRPr lang="en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/>
                        <a:t>+</a:t>
                      </a:r>
                      <a:endParaRPr lang="en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/>
                        <a:t>-</a:t>
                      </a:r>
                      <a:endParaRPr lang="en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/>
                        <a:t>+</a:t>
                      </a:r>
                      <a:endParaRPr lang="en-R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5460930"/>
                  </a:ext>
                </a:extLst>
              </a:tr>
              <a:tr h="1080668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Алгоритм обратной трассировки лучей</a:t>
                      </a:r>
                      <a:endParaRPr lang="en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/>
                        <a:t>-</a:t>
                      </a:r>
                      <a:endParaRPr lang="en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/>
                        <a:t>-</a:t>
                      </a:r>
                      <a:endParaRPr lang="en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/>
                        <a:t>+</a:t>
                      </a:r>
                      <a:endParaRPr lang="en-R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563588"/>
                  </a:ext>
                </a:extLst>
              </a:tr>
              <a:tr h="626101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Алгоритм </a:t>
                      </a:r>
                      <a:r>
                        <a:rPr lang="ru-RU" dirty="0" err="1"/>
                        <a:t>Варнока</a:t>
                      </a:r>
                      <a:endParaRPr lang="en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/>
                        <a:t>+</a:t>
                      </a:r>
                      <a:endParaRPr lang="en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/>
                        <a:t>+</a:t>
                      </a:r>
                      <a:endParaRPr lang="en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800" dirty="0"/>
                        <a:t>+</a:t>
                      </a:r>
                      <a:endParaRPr lang="en-R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9090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1619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293C6-4923-A137-BFDC-E48FC15C7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71804"/>
            <a:ext cx="10515600" cy="1325563"/>
          </a:xfrm>
        </p:spPr>
        <p:txBody>
          <a:bodyPr/>
          <a:lstStyle/>
          <a:p>
            <a:r>
              <a:rPr lang="ru-RU" b="1" dirty="0"/>
              <a:t>Алгоритм </a:t>
            </a:r>
            <a:r>
              <a:rPr lang="ru-RU" b="1" dirty="0" err="1"/>
              <a:t>Варнока</a:t>
            </a:r>
            <a:endParaRPr lang="en-RU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EE596-5E76-C5C2-9A3D-4B65B3453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9602" y="1700937"/>
            <a:ext cx="5872398" cy="434085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В ходе работы был модифицирован классический алгоритм </a:t>
            </a:r>
            <a:r>
              <a:rPr lang="ru-RU" dirty="0" err="1"/>
              <a:t>Варнока</a:t>
            </a:r>
            <a:r>
              <a:rPr lang="ru-RU" dirty="0"/>
              <a:t> для более эффективного использования вычислительных ресурсов микроконтроллера. </a:t>
            </a:r>
          </a:p>
          <a:p>
            <a:pPr marL="0" indent="0">
              <a:buNone/>
            </a:pPr>
            <a:r>
              <a:rPr lang="ru-RU" dirty="0"/>
              <a:t>Это возможно за счет механизма прямого доступа к памяти, при котором процессор не участвует в пересылке данных между микроконтроллером и дисплеем. За это отвечает отдельный аппаратный модуль </a:t>
            </a:r>
            <a:r>
              <a:rPr lang="en-US" dirty="0"/>
              <a:t>–</a:t>
            </a:r>
            <a:r>
              <a:rPr lang="ru-RU" dirty="0"/>
              <a:t> контроллер </a:t>
            </a:r>
            <a:r>
              <a:rPr lang="en-US" dirty="0"/>
              <a:t>DMA.</a:t>
            </a:r>
            <a:endParaRPr lang="ru-R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1EC194-DC4C-059D-D6A8-41BB3B0F8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834" y="884729"/>
            <a:ext cx="4596568" cy="5973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527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4EB60-10DE-F96E-308E-EEFCC3EB9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5802"/>
            <a:ext cx="10515600" cy="1325563"/>
          </a:xfrm>
        </p:spPr>
        <p:txBody>
          <a:bodyPr/>
          <a:lstStyle/>
          <a:p>
            <a:r>
              <a:rPr lang="ru-RU" b="1" dirty="0"/>
              <a:t>Сравнение классического и модифицированного алгоритмов </a:t>
            </a:r>
            <a:r>
              <a:rPr lang="ru-RU" b="1" dirty="0" err="1"/>
              <a:t>Варнока</a:t>
            </a:r>
            <a:endParaRPr lang="en-RU" b="1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1C6440B-F390-6EA1-FD98-A21CBB7966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21175" y="1481365"/>
            <a:ext cx="8902347" cy="500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021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{\displaystyle I_{\alpha }=I_{0}\cos \alpha .}">
            <a:extLst>
              <a:ext uri="{FF2B5EF4-FFF2-40B4-BE49-F238E27FC236}">
                <a16:creationId xmlns:a16="http://schemas.microsoft.com/office/drawing/2014/main" id="{0DFC4BCB-1186-0513-9105-F7C0D787574E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838200" y="4461830"/>
            <a:ext cx="10515600" cy="2423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marL="0" indent="0">
              <a:buNone/>
            </a:pPr>
            <a:r>
              <a:rPr lang="ru-RU" b="0" dirty="0">
                <a:effectLst/>
              </a:rPr>
              <a:t>Применяется закрашивание, в котором каждая грань получает один уровень интенсивности, вычисляемый согласно закону Ламберта. </a:t>
            </a:r>
          </a:p>
          <a:p>
            <a:pPr marL="0" indent="0">
              <a:buNone/>
            </a:pPr>
            <a:r>
              <a:rPr lang="ru-RU" b="0" dirty="0">
                <a:effectLst/>
              </a:rPr>
              <a:t>В результате такой закраски все плоские поверхности, включая те, что аппроксимируют фигуры, подвергаются однородному окрашиванию. </a:t>
            </a:r>
          </a:p>
          <a:p>
            <a:pPr marL="0" indent="0">
              <a:buNone/>
            </a:pPr>
            <a:r>
              <a:rPr lang="ru-RU" b="0" dirty="0">
                <a:effectLst/>
              </a:rPr>
              <a:t>Этот метод обладает высокой производительностью, однако все пиксели на грани получают одинаковую интенсивность, что придает сцене нереалистичный вид. </a:t>
            </a:r>
          </a:p>
          <a:p>
            <a:endParaRPr lang="en-R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3B7095-EC9A-AB35-A23B-1CBA9E986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973" y="968721"/>
            <a:ext cx="3683000" cy="3378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8934F8E-6058-3231-8F4E-BA119E3D0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134" y="2110675"/>
            <a:ext cx="2623323" cy="7316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8A7272-EF22-3FDA-B93C-FCADC443C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876"/>
            <a:ext cx="10515600" cy="1325563"/>
          </a:xfrm>
        </p:spPr>
        <p:txBody>
          <a:bodyPr/>
          <a:lstStyle/>
          <a:p>
            <a:r>
              <a:rPr lang="ru-RU" b="1" dirty="0"/>
              <a:t>Алгоритм закраски</a:t>
            </a:r>
            <a:endParaRPr lang="en-RU" b="1" dirty="0"/>
          </a:p>
        </p:txBody>
      </p:sp>
    </p:spTree>
    <p:extLst>
      <p:ext uri="{BB962C8B-B14F-4D97-AF65-F5344CB8AC3E}">
        <p14:creationId xmlns:p14="http://schemas.microsoft.com/office/powerpoint/2010/main" val="886967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B477B-C389-21A6-A063-7753FB985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4785"/>
            <a:ext cx="10515600" cy="1325563"/>
          </a:xfrm>
        </p:spPr>
        <p:txBody>
          <a:bodyPr/>
          <a:lstStyle/>
          <a:p>
            <a:r>
              <a:rPr lang="ru-RU" b="1" dirty="0"/>
              <a:t>Макет устройства</a:t>
            </a:r>
            <a:endParaRPr lang="en-RU" b="1" dirty="0"/>
          </a:p>
        </p:txBody>
      </p:sp>
      <p:sp>
        <p:nvSpPr>
          <p:cNvPr id="6" name="AutoShape 2" descr="{\displaystyle I_{\alpha }=I_{0}\cos \alpha .}">
            <a:extLst>
              <a:ext uri="{FF2B5EF4-FFF2-40B4-BE49-F238E27FC236}">
                <a16:creationId xmlns:a16="http://schemas.microsoft.com/office/drawing/2014/main" id="{DA9F7250-F108-ED8F-06C4-A2C4BBB86DF4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7039777" y="1514416"/>
            <a:ext cx="4913523" cy="4776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buNone/>
            </a:pPr>
            <a:r>
              <a:rPr lang="ru-RU" sz="2400" dirty="0"/>
              <a:t>Макет устройства включает в себя следующие компоненты:</a:t>
            </a:r>
          </a:p>
          <a:p>
            <a:r>
              <a:rPr lang="ru-RU" sz="2400" dirty="0"/>
              <a:t>Микроконтроллера </a:t>
            </a:r>
            <a:r>
              <a:rPr lang="en-RU" sz="2400" dirty="0"/>
              <a:t>Raspberry Pi Pico</a:t>
            </a:r>
          </a:p>
          <a:p>
            <a:r>
              <a:rPr lang="en-RU" sz="2400" dirty="0"/>
              <a:t>2 SPI </a:t>
            </a:r>
            <a:r>
              <a:rPr lang="ru-RU" sz="2400" dirty="0"/>
              <a:t>дисплея с разрешением 240х240 пикселов</a:t>
            </a:r>
          </a:p>
          <a:p>
            <a:r>
              <a:rPr lang="ru-RU" sz="2400" dirty="0"/>
              <a:t>Кнопка сброса питания</a:t>
            </a:r>
          </a:p>
          <a:p>
            <a:r>
              <a:rPr lang="ru-RU" sz="2400" dirty="0"/>
              <a:t>2 макетные платы и провода</a:t>
            </a:r>
          </a:p>
          <a:p>
            <a:r>
              <a:rPr lang="ru-RU" sz="2400" dirty="0"/>
              <a:t>Подключенный </a:t>
            </a:r>
            <a:r>
              <a:rPr lang="en-US" sz="2400" dirty="0"/>
              <a:t>UART-USB </a:t>
            </a:r>
            <a:r>
              <a:rPr lang="ru-RU" sz="2400" dirty="0"/>
              <a:t>преобразователь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2E200A-2E53-DA97-CE5C-3732B4E63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275265" y="589735"/>
            <a:ext cx="4776214" cy="636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9541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3444</TotalTime>
  <Words>475</Words>
  <Application>Microsoft Macintosh PowerPoint</Application>
  <PresentationFormat>Widescreen</PresentationFormat>
  <Paragraphs>72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Цель и задачи</vt:lpstr>
      <vt:lpstr>Функциональная схема программно-аппаратного комплекса уровня A0</vt:lpstr>
      <vt:lpstr>Аппаратная платформа</vt:lpstr>
      <vt:lpstr>Алгоритмы удаления невидимых поверхностей</vt:lpstr>
      <vt:lpstr>Алгоритм Варнока</vt:lpstr>
      <vt:lpstr>Сравнение классического и модифицированного алгоритмов Варнока</vt:lpstr>
      <vt:lpstr>Алгоритм закраски</vt:lpstr>
      <vt:lpstr>Макет устройства</vt:lpstr>
      <vt:lpstr>Пример работы программно-аппаратного комплекса</vt:lpstr>
      <vt:lpstr>Пример консольного интерфейса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</cp:revision>
  <dcterms:created xsi:type="dcterms:W3CDTF">2023-12-18T17:04:40Z</dcterms:created>
  <dcterms:modified xsi:type="dcterms:W3CDTF">2023-12-21T18:03:00Z</dcterms:modified>
</cp:coreProperties>
</file>

<file path=docProps/thumbnail.jpeg>
</file>